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577CF3C1-1B21-423E-BA77-859C82A767BC}" type="datetimeFigureOut">
              <a:rPr lang="es-CL" smtClean="0"/>
              <a:t>05-10-2021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BFB05FD-7257-4129-A1D6-B4687F88B561}" type="slidenum">
              <a:rPr lang="es-CL" smtClean="0"/>
              <a:t>‹Nº›</a:t>
            </a:fld>
            <a:endParaRPr lang="es-CL"/>
          </a:p>
        </p:txBody>
      </p:sp>
    </p:spTree>
    <p:extLst>
      <p:ext uri="{BB962C8B-B14F-4D97-AF65-F5344CB8AC3E}">
        <p14:creationId xmlns:p14="http://schemas.microsoft.com/office/powerpoint/2010/main" val="332447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577CF3C1-1B21-423E-BA77-859C82A767BC}" type="datetimeFigureOut">
              <a:rPr lang="es-CL" smtClean="0"/>
              <a:t>05-10-2021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BFB05FD-7257-4129-A1D6-B4687F88B561}" type="slidenum">
              <a:rPr lang="es-CL" smtClean="0"/>
              <a:t>‹Nº›</a:t>
            </a:fld>
            <a:endParaRPr lang="es-CL"/>
          </a:p>
        </p:txBody>
      </p:sp>
    </p:spTree>
    <p:extLst>
      <p:ext uri="{BB962C8B-B14F-4D97-AF65-F5344CB8AC3E}">
        <p14:creationId xmlns:p14="http://schemas.microsoft.com/office/powerpoint/2010/main" val="155454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577CF3C1-1B21-423E-BA77-859C82A767BC}" type="datetimeFigureOut">
              <a:rPr lang="es-CL" smtClean="0"/>
              <a:t>05-10-2021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BFB05FD-7257-4129-A1D6-B4687F88B561}" type="slidenum">
              <a:rPr lang="es-CL" smtClean="0"/>
              <a:t>‹Nº›</a:t>
            </a:fld>
            <a:endParaRPr lang="es-CL"/>
          </a:p>
        </p:txBody>
      </p:sp>
    </p:spTree>
    <p:extLst>
      <p:ext uri="{BB962C8B-B14F-4D97-AF65-F5344CB8AC3E}">
        <p14:creationId xmlns:p14="http://schemas.microsoft.com/office/powerpoint/2010/main" val="383847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577CF3C1-1B21-423E-BA77-859C82A767BC}" type="datetimeFigureOut">
              <a:rPr lang="es-CL" smtClean="0"/>
              <a:t>05-10-2021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BFB05FD-7257-4129-A1D6-B4687F88B561}" type="slidenum">
              <a:rPr lang="es-CL" smtClean="0"/>
              <a:t>‹Nº›</a:t>
            </a:fld>
            <a:endParaRPr lang="es-CL"/>
          </a:p>
        </p:txBody>
      </p:sp>
    </p:spTree>
    <p:extLst>
      <p:ext uri="{BB962C8B-B14F-4D97-AF65-F5344CB8AC3E}">
        <p14:creationId xmlns:p14="http://schemas.microsoft.com/office/powerpoint/2010/main" val="306219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77CF3C1-1B21-423E-BA77-859C82A767BC}" type="datetimeFigureOut">
              <a:rPr lang="es-CL" smtClean="0"/>
              <a:t>05-10-2021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BFB05FD-7257-4129-A1D6-B4687F88B561}" type="slidenum">
              <a:rPr lang="es-CL" smtClean="0"/>
              <a:t>‹Nº›</a:t>
            </a:fld>
            <a:endParaRPr lang="es-CL"/>
          </a:p>
        </p:txBody>
      </p:sp>
    </p:spTree>
    <p:extLst>
      <p:ext uri="{BB962C8B-B14F-4D97-AF65-F5344CB8AC3E}">
        <p14:creationId xmlns:p14="http://schemas.microsoft.com/office/powerpoint/2010/main" val="413798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577CF3C1-1B21-423E-BA77-859C82A767BC}" type="datetimeFigureOut">
              <a:rPr lang="es-CL" smtClean="0"/>
              <a:t>05-10-2021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BFB05FD-7257-4129-A1D6-B4687F88B561}" type="slidenum">
              <a:rPr lang="es-CL" smtClean="0"/>
              <a:t>‹Nº›</a:t>
            </a:fld>
            <a:endParaRPr lang="es-CL"/>
          </a:p>
        </p:txBody>
      </p:sp>
    </p:spTree>
    <p:extLst>
      <p:ext uri="{BB962C8B-B14F-4D97-AF65-F5344CB8AC3E}">
        <p14:creationId xmlns:p14="http://schemas.microsoft.com/office/powerpoint/2010/main" val="361260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577CF3C1-1B21-423E-BA77-859C82A767BC}" type="datetimeFigureOut">
              <a:rPr lang="es-CL" smtClean="0"/>
              <a:t>05-10-2021</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8BFB05FD-7257-4129-A1D6-B4687F88B561}" type="slidenum">
              <a:rPr lang="es-CL" smtClean="0"/>
              <a:t>‹Nº›</a:t>
            </a:fld>
            <a:endParaRPr lang="es-CL"/>
          </a:p>
        </p:txBody>
      </p:sp>
    </p:spTree>
    <p:extLst>
      <p:ext uri="{BB962C8B-B14F-4D97-AF65-F5344CB8AC3E}">
        <p14:creationId xmlns:p14="http://schemas.microsoft.com/office/powerpoint/2010/main" val="163367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577CF3C1-1B21-423E-BA77-859C82A767BC}" type="datetimeFigureOut">
              <a:rPr lang="es-CL" smtClean="0"/>
              <a:t>05-10-2021</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8BFB05FD-7257-4129-A1D6-B4687F88B561}" type="slidenum">
              <a:rPr lang="es-CL" smtClean="0"/>
              <a:t>‹Nº›</a:t>
            </a:fld>
            <a:endParaRPr lang="es-CL"/>
          </a:p>
        </p:txBody>
      </p:sp>
    </p:spTree>
    <p:extLst>
      <p:ext uri="{BB962C8B-B14F-4D97-AF65-F5344CB8AC3E}">
        <p14:creationId xmlns:p14="http://schemas.microsoft.com/office/powerpoint/2010/main" val="66169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77CF3C1-1B21-423E-BA77-859C82A767BC}" type="datetimeFigureOut">
              <a:rPr lang="es-CL" smtClean="0"/>
              <a:t>05-10-2021</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8BFB05FD-7257-4129-A1D6-B4687F88B561}" type="slidenum">
              <a:rPr lang="es-CL" smtClean="0"/>
              <a:t>‹Nº›</a:t>
            </a:fld>
            <a:endParaRPr lang="es-CL"/>
          </a:p>
        </p:txBody>
      </p:sp>
    </p:spTree>
    <p:extLst>
      <p:ext uri="{BB962C8B-B14F-4D97-AF65-F5344CB8AC3E}">
        <p14:creationId xmlns:p14="http://schemas.microsoft.com/office/powerpoint/2010/main" val="396046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77CF3C1-1B21-423E-BA77-859C82A767BC}" type="datetimeFigureOut">
              <a:rPr lang="es-CL" smtClean="0"/>
              <a:t>05-10-2021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BFB05FD-7257-4129-A1D6-B4687F88B561}" type="slidenum">
              <a:rPr lang="es-CL" smtClean="0"/>
              <a:t>‹Nº›</a:t>
            </a:fld>
            <a:endParaRPr lang="es-CL"/>
          </a:p>
        </p:txBody>
      </p:sp>
    </p:spTree>
    <p:extLst>
      <p:ext uri="{BB962C8B-B14F-4D97-AF65-F5344CB8AC3E}">
        <p14:creationId xmlns:p14="http://schemas.microsoft.com/office/powerpoint/2010/main" val="369612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77CF3C1-1B21-423E-BA77-859C82A767BC}" type="datetimeFigureOut">
              <a:rPr lang="es-CL" smtClean="0"/>
              <a:t>05-10-2021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BFB05FD-7257-4129-A1D6-B4687F88B561}" type="slidenum">
              <a:rPr lang="es-CL" smtClean="0"/>
              <a:t>‹Nº›</a:t>
            </a:fld>
            <a:endParaRPr lang="es-CL"/>
          </a:p>
        </p:txBody>
      </p:sp>
    </p:spTree>
    <p:extLst>
      <p:ext uri="{BB962C8B-B14F-4D97-AF65-F5344CB8AC3E}">
        <p14:creationId xmlns:p14="http://schemas.microsoft.com/office/powerpoint/2010/main" val="225320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CF3C1-1B21-423E-BA77-859C82A767BC}" type="datetimeFigureOut">
              <a:rPr lang="es-CL" smtClean="0"/>
              <a:t>05-10-2021</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B05FD-7257-4129-A1D6-B4687F88B561}" type="slidenum">
              <a:rPr lang="es-CL" smtClean="0"/>
              <a:t>‹Nº›</a:t>
            </a:fld>
            <a:endParaRPr lang="es-CL"/>
          </a:p>
        </p:txBody>
      </p:sp>
    </p:spTree>
    <p:extLst>
      <p:ext uri="{BB962C8B-B14F-4D97-AF65-F5344CB8AC3E}">
        <p14:creationId xmlns:p14="http://schemas.microsoft.com/office/powerpoint/2010/main" val="45555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6372" cy="1236372"/>
          </a:xfrm>
          <a:prstGeom prst="rect">
            <a:avLst/>
          </a:prstGeom>
        </p:spPr>
      </p:pic>
      <p:sp>
        <p:nvSpPr>
          <p:cNvPr id="7" name="Título 6"/>
          <p:cNvSpPr>
            <a:spLocks noGrp="1"/>
          </p:cNvSpPr>
          <p:nvPr>
            <p:ph type="title"/>
          </p:nvPr>
        </p:nvSpPr>
        <p:spPr>
          <a:xfrm>
            <a:off x="889716" y="790127"/>
            <a:ext cx="10515600" cy="2828836"/>
          </a:xfrm>
        </p:spPr>
        <p:txBody>
          <a:bodyPr>
            <a:normAutofit/>
          </a:bodyPr>
          <a:lstStyle/>
          <a:p>
            <a:pPr algn="ctr"/>
            <a:r>
              <a:rPr lang="es-CL" b="1" dirty="0"/>
              <a:t>ORIENTACIONES Y CONSIDERACIONES PARA LA ACTIVIDAD FISICA ESCOLAR EN PANDEMIA</a:t>
            </a:r>
            <a:br>
              <a:rPr lang="es-CL" b="1" dirty="0"/>
            </a:br>
            <a:r>
              <a:rPr lang="es-CL" b="1" dirty="0"/>
              <a:t>AÑO ESCOLAR 2021 CEAW</a:t>
            </a:r>
          </a:p>
        </p:txBody>
      </p:sp>
    </p:spTree>
    <p:extLst>
      <p:ext uri="{BB962C8B-B14F-4D97-AF65-F5344CB8AC3E}">
        <p14:creationId xmlns:p14="http://schemas.microsoft.com/office/powerpoint/2010/main" val="2427394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6372" cy="1236372"/>
          </a:xfrm>
          <a:prstGeom prst="rect">
            <a:avLst/>
          </a:prstGeom>
        </p:spPr>
      </p:pic>
      <p:sp>
        <p:nvSpPr>
          <p:cNvPr id="2" name="Título 1"/>
          <p:cNvSpPr>
            <a:spLocks noGrp="1"/>
          </p:cNvSpPr>
          <p:nvPr>
            <p:ph type="title"/>
          </p:nvPr>
        </p:nvSpPr>
        <p:spPr/>
        <p:txBody>
          <a:bodyPr/>
          <a:lstStyle/>
          <a:p>
            <a:pPr algn="ctr"/>
            <a:r>
              <a:rPr lang="es-CL" b="1" dirty="0">
                <a:solidFill>
                  <a:srgbClr val="FF0000"/>
                </a:solidFill>
              </a:rPr>
              <a:t>OBJETIVO GENERAL</a:t>
            </a:r>
          </a:p>
        </p:txBody>
      </p:sp>
      <p:sp>
        <p:nvSpPr>
          <p:cNvPr id="3" name="Marcador de contenido 2"/>
          <p:cNvSpPr>
            <a:spLocks noGrp="1"/>
          </p:cNvSpPr>
          <p:nvPr>
            <p:ph idx="1"/>
          </p:nvPr>
        </p:nvSpPr>
        <p:spPr>
          <a:xfrm>
            <a:off x="838200" y="1825625"/>
            <a:ext cx="5098961" cy="4351338"/>
          </a:xfrm>
        </p:spPr>
        <p:txBody>
          <a:bodyPr/>
          <a:lstStyle/>
          <a:p>
            <a:r>
              <a:rPr lang="es-CL" dirty="0"/>
              <a:t>Asegurar a los y las estudiantes el retorno progresivo de la actividad deportiva en un marco de seguridad para prevenir contagio por COVID-19</a:t>
            </a:r>
          </a:p>
        </p:txBody>
      </p:sp>
      <p:pic>
        <p:nvPicPr>
          <p:cNvPr id="5" name="Imagen 4"/>
          <p:cNvPicPr>
            <a:picLocks noChangeAspect="1"/>
          </p:cNvPicPr>
          <p:nvPr/>
        </p:nvPicPr>
        <p:blipFill>
          <a:blip r:embed="rId3"/>
          <a:stretch>
            <a:fillRect/>
          </a:stretch>
        </p:blipFill>
        <p:spPr>
          <a:xfrm>
            <a:off x="6775361" y="1690688"/>
            <a:ext cx="3700664" cy="3947375"/>
          </a:xfrm>
          <a:prstGeom prst="rect">
            <a:avLst/>
          </a:prstGeom>
        </p:spPr>
      </p:pic>
    </p:spTree>
    <p:extLst>
      <p:ext uri="{BB962C8B-B14F-4D97-AF65-F5344CB8AC3E}">
        <p14:creationId xmlns:p14="http://schemas.microsoft.com/office/powerpoint/2010/main" val="281213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6372" cy="1236372"/>
          </a:xfrm>
          <a:prstGeom prst="rect">
            <a:avLst/>
          </a:prstGeom>
        </p:spPr>
      </p:pic>
      <p:sp>
        <p:nvSpPr>
          <p:cNvPr id="2" name="Título 1"/>
          <p:cNvSpPr>
            <a:spLocks noGrp="1"/>
          </p:cNvSpPr>
          <p:nvPr>
            <p:ph type="title"/>
          </p:nvPr>
        </p:nvSpPr>
        <p:spPr/>
        <p:txBody>
          <a:bodyPr/>
          <a:lstStyle/>
          <a:p>
            <a:pPr algn="ctr"/>
            <a:r>
              <a:rPr lang="es-CL" b="1" dirty="0">
                <a:solidFill>
                  <a:srgbClr val="FF0000"/>
                </a:solidFill>
              </a:rPr>
              <a:t>OBJETIVOS ESPECIFICOS</a:t>
            </a:r>
          </a:p>
        </p:txBody>
      </p:sp>
      <p:sp>
        <p:nvSpPr>
          <p:cNvPr id="3" name="Marcador de contenido 2"/>
          <p:cNvSpPr>
            <a:spLocks noGrp="1"/>
          </p:cNvSpPr>
          <p:nvPr>
            <p:ph idx="1"/>
          </p:nvPr>
        </p:nvSpPr>
        <p:spPr>
          <a:xfrm>
            <a:off x="838200" y="1825625"/>
            <a:ext cx="10623997" cy="2038037"/>
          </a:xfrm>
        </p:spPr>
        <p:txBody>
          <a:bodyPr>
            <a:normAutofit fontScale="85000" lnSpcReduction="20000"/>
          </a:bodyPr>
          <a:lstStyle/>
          <a:p>
            <a:r>
              <a:rPr lang="es-CL" dirty="0"/>
              <a:t>Contribuir a proteger la salud de todos y todas las estudiantes del establecimiento en la practica de actividad física.</a:t>
            </a:r>
          </a:p>
          <a:p>
            <a:r>
              <a:rPr lang="es-CL" dirty="0"/>
              <a:t>Cuidar la salud de los y las estudiantes en el proceso de vuelta a la practica de actividad física que permita recuperar de manera progresiva la condición física, reduciendo el riesgo de contraer enfermedades crónicas no transmisibles.</a:t>
            </a:r>
          </a:p>
          <a:p>
            <a:r>
              <a:rPr lang="es-CL" dirty="0"/>
              <a:t>Promover y respetar las recomendaciones del Ministerio de salud.</a:t>
            </a:r>
          </a:p>
        </p:txBody>
      </p:sp>
      <p:pic>
        <p:nvPicPr>
          <p:cNvPr id="6" name="Imagen 5"/>
          <p:cNvPicPr>
            <a:picLocks noChangeAspect="1"/>
          </p:cNvPicPr>
          <p:nvPr/>
        </p:nvPicPr>
        <p:blipFill>
          <a:blip r:embed="rId3"/>
          <a:stretch>
            <a:fillRect/>
          </a:stretch>
        </p:blipFill>
        <p:spPr>
          <a:xfrm>
            <a:off x="6096000" y="3766780"/>
            <a:ext cx="4851042" cy="2716584"/>
          </a:xfrm>
          <a:prstGeom prst="rect">
            <a:avLst/>
          </a:prstGeom>
        </p:spPr>
      </p:pic>
      <p:pic>
        <p:nvPicPr>
          <p:cNvPr id="7" name="Imagen 6"/>
          <p:cNvPicPr>
            <a:picLocks noChangeAspect="1"/>
          </p:cNvPicPr>
          <p:nvPr/>
        </p:nvPicPr>
        <p:blipFill>
          <a:blip r:embed="rId4"/>
          <a:stretch>
            <a:fillRect/>
          </a:stretch>
        </p:blipFill>
        <p:spPr>
          <a:xfrm>
            <a:off x="1468997" y="3766780"/>
            <a:ext cx="2935578" cy="2661922"/>
          </a:xfrm>
          <a:prstGeom prst="rect">
            <a:avLst/>
          </a:prstGeom>
        </p:spPr>
      </p:pic>
    </p:spTree>
    <p:extLst>
      <p:ext uri="{BB962C8B-B14F-4D97-AF65-F5344CB8AC3E}">
        <p14:creationId xmlns:p14="http://schemas.microsoft.com/office/powerpoint/2010/main" val="276384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6372" cy="1236372"/>
          </a:xfrm>
          <a:prstGeom prst="rect">
            <a:avLst/>
          </a:prstGeom>
        </p:spPr>
      </p:pic>
      <p:sp>
        <p:nvSpPr>
          <p:cNvPr id="2" name="Título 1"/>
          <p:cNvSpPr>
            <a:spLocks noGrp="1"/>
          </p:cNvSpPr>
          <p:nvPr>
            <p:ph type="title"/>
          </p:nvPr>
        </p:nvSpPr>
        <p:spPr/>
        <p:txBody>
          <a:bodyPr/>
          <a:lstStyle/>
          <a:p>
            <a:pPr algn="ctr"/>
            <a:r>
              <a:rPr lang="es-CL" b="1" dirty="0">
                <a:solidFill>
                  <a:srgbClr val="FF0000"/>
                </a:solidFill>
              </a:rPr>
              <a:t>CONSIDERACIONES GENERALES</a:t>
            </a:r>
          </a:p>
        </p:txBody>
      </p:sp>
      <p:sp>
        <p:nvSpPr>
          <p:cNvPr id="3" name="Marcador de contenido 2"/>
          <p:cNvSpPr>
            <a:spLocks noGrp="1"/>
          </p:cNvSpPr>
          <p:nvPr>
            <p:ph idx="1"/>
          </p:nvPr>
        </p:nvSpPr>
        <p:spPr>
          <a:xfrm>
            <a:off x="838201" y="1825625"/>
            <a:ext cx="5150476" cy="4497902"/>
          </a:xfrm>
        </p:spPr>
        <p:txBody>
          <a:bodyPr>
            <a:normAutofit/>
          </a:bodyPr>
          <a:lstStyle/>
          <a:p>
            <a:r>
              <a:rPr lang="es-CL" dirty="0">
                <a:solidFill>
                  <a:srgbClr val="FF0000"/>
                </a:solidFill>
              </a:rPr>
              <a:t>OCUPACIÓN DEL ESPACIO FÍSICO PARA EL DESARROLLO DE LA CLASE PRACTICA.</a:t>
            </a:r>
          </a:p>
          <a:p>
            <a:pPr marL="0" indent="0">
              <a:buNone/>
            </a:pPr>
            <a:r>
              <a:rPr lang="es-CL" dirty="0"/>
              <a:t>- Las clases se realizaran en espacios exteriores, específicamente en multicancha y zócalo, las que s encuentran demarcadas para localizar a los y las estudiantes con una separación mínima de 2 metros.</a:t>
            </a:r>
          </a:p>
        </p:txBody>
      </p:sp>
      <p:pic>
        <p:nvPicPr>
          <p:cNvPr id="5" name="Imagen 4"/>
          <p:cNvPicPr>
            <a:picLocks noChangeAspect="1"/>
          </p:cNvPicPr>
          <p:nvPr/>
        </p:nvPicPr>
        <p:blipFill>
          <a:blip r:embed="rId3"/>
          <a:stretch>
            <a:fillRect/>
          </a:stretch>
        </p:blipFill>
        <p:spPr>
          <a:xfrm>
            <a:off x="6864441" y="1825625"/>
            <a:ext cx="3928055" cy="3928055"/>
          </a:xfrm>
          <a:prstGeom prst="rect">
            <a:avLst/>
          </a:prstGeom>
        </p:spPr>
      </p:pic>
      <p:sp>
        <p:nvSpPr>
          <p:cNvPr id="8" name="Rectángulo 7"/>
          <p:cNvSpPr/>
          <p:nvPr/>
        </p:nvSpPr>
        <p:spPr>
          <a:xfrm>
            <a:off x="6709893" y="4649273"/>
            <a:ext cx="45719" cy="5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p:cNvSpPr/>
          <p:nvPr/>
        </p:nvSpPr>
        <p:spPr>
          <a:xfrm>
            <a:off x="6864441" y="5112913"/>
            <a:ext cx="1081824" cy="45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p:cNvSpPr/>
          <p:nvPr/>
        </p:nvSpPr>
        <p:spPr>
          <a:xfrm>
            <a:off x="9807903" y="5132231"/>
            <a:ext cx="984593" cy="412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54464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6372" cy="1236372"/>
          </a:xfrm>
          <a:prstGeom prst="rect">
            <a:avLst/>
          </a:prstGeom>
        </p:spPr>
      </p:pic>
      <p:sp>
        <p:nvSpPr>
          <p:cNvPr id="2" name="Título 1"/>
          <p:cNvSpPr>
            <a:spLocks noGrp="1"/>
          </p:cNvSpPr>
          <p:nvPr>
            <p:ph type="title"/>
          </p:nvPr>
        </p:nvSpPr>
        <p:spPr/>
        <p:txBody>
          <a:bodyPr/>
          <a:lstStyle/>
          <a:p>
            <a:pPr algn="ctr"/>
            <a:r>
              <a:rPr lang="es-CL" b="1" dirty="0">
                <a:solidFill>
                  <a:srgbClr val="FF0000"/>
                </a:solidFill>
              </a:rPr>
              <a:t>CONSIDERACIONES GENERALES</a:t>
            </a:r>
          </a:p>
        </p:txBody>
      </p:sp>
      <p:sp>
        <p:nvSpPr>
          <p:cNvPr id="3" name="Marcador de contenido 2"/>
          <p:cNvSpPr>
            <a:spLocks noGrp="1"/>
          </p:cNvSpPr>
          <p:nvPr>
            <p:ph idx="1"/>
          </p:nvPr>
        </p:nvSpPr>
        <p:spPr>
          <a:xfrm>
            <a:off x="838201" y="1825625"/>
            <a:ext cx="5150476" cy="4497902"/>
          </a:xfrm>
        </p:spPr>
        <p:txBody>
          <a:bodyPr>
            <a:normAutofit/>
          </a:bodyPr>
          <a:lstStyle/>
          <a:p>
            <a:r>
              <a:rPr lang="es-CL" dirty="0">
                <a:solidFill>
                  <a:srgbClr val="FF0000"/>
                </a:solidFill>
              </a:rPr>
              <a:t>DURACIÓN DE LA ACTIVIDAD.</a:t>
            </a:r>
          </a:p>
          <a:p>
            <a:pPr marL="0" indent="0">
              <a:buNone/>
            </a:pPr>
            <a:r>
              <a:rPr lang="es-CL" dirty="0"/>
              <a:t>- La clase tendrá una duración de 25 minutos.</a:t>
            </a:r>
          </a:p>
          <a:p>
            <a:pPr marL="0" indent="0">
              <a:buNone/>
            </a:pPr>
            <a:endParaRPr lang="es-CL" dirty="0"/>
          </a:p>
          <a:p>
            <a:pPr marL="0" indent="0">
              <a:buNone/>
            </a:pPr>
            <a:endParaRPr lang="es-CL" dirty="0"/>
          </a:p>
          <a:p>
            <a:pPr>
              <a:buFontTx/>
              <a:buChar char="-"/>
            </a:pPr>
            <a:r>
              <a:rPr lang="es-CL" dirty="0">
                <a:solidFill>
                  <a:srgbClr val="FF0000"/>
                </a:solidFill>
              </a:rPr>
              <a:t>USO DE MASCARILLA.</a:t>
            </a:r>
          </a:p>
          <a:p>
            <a:pPr>
              <a:buFontTx/>
              <a:buChar char="-"/>
            </a:pPr>
            <a:r>
              <a:rPr lang="es-CL" dirty="0"/>
              <a:t> Debe ser usada durante todo el desarrollo de la clase.</a:t>
            </a:r>
          </a:p>
        </p:txBody>
      </p:sp>
      <p:pic>
        <p:nvPicPr>
          <p:cNvPr id="6" name="Imagen 5"/>
          <p:cNvPicPr>
            <a:picLocks noChangeAspect="1"/>
          </p:cNvPicPr>
          <p:nvPr/>
        </p:nvPicPr>
        <p:blipFill>
          <a:blip r:embed="rId3"/>
          <a:stretch>
            <a:fillRect/>
          </a:stretch>
        </p:blipFill>
        <p:spPr>
          <a:xfrm>
            <a:off x="7241314" y="4074576"/>
            <a:ext cx="3957939" cy="1951484"/>
          </a:xfrm>
          <a:prstGeom prst="rect">
            <a:avLst/>
          </a:prstGeom>
        </p:spPr>
      </p:pic>
      <p:pic>
        <p:nvPicPr>
          <p:cNvPr id="7" name="Imagen 6"/>
          <p:cNvPicPr>
            <a:picLocks noChangeAspect="1"/>
          </p:cNvPicPr>
          <p:nvPr/>
        </p:nvPicPr>
        <p:blipFill>
          <a:blip r:embed="rId4"/>
          <a:stretch>
            <a:fillRect/>
          </a:stretch>
        </p:blipFill>
        <p:spPr>
          <a:xfrm>
            <a:off x="7920014" y="1233118"/>
            <a:ext cx="2657479" cy="2841458"/>
          </a:xfrm>
          <a:prstGeom prst="rect">
            <a:avLst/>
          </a:prstGeom>
        </p:spPr>
      </p:pic>
    </p:spTree>
    <p:extLst>
      <p:ext uri="{BB962C8B-B14F-4D97-AF65-F5344CB8AC3E}">
        <p14:creationId xmlns:p14="http://schemas.microsoft.com/office/powerpoint/2010/main" val="255783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6372" cy="1236372"/>
          </a:xfrm>
          <a:prstGeom prst="rect">
            <a:avLst/>
          </a:prstGeom>
        </p:spPr>
      </p:pic>
      <p:sp>
        <p:nvSpPr>
          <p:cNvPr id="2" name="Título 1"/>
          <p:cNvSpPr>
            <a:spLocks noGrp="1"/>
          </p:cNvSpPr>
          <p:nvPr>
            <p:ph type="title"/>
          </p:nvPr>
        </p:nvSpPr>
        <p:spPr/>
        <p:txBody>
          <a:bodyPr/>
          <a:lstStyle/>
          <a:p>
            <a:pPr algn="ctr"/>
            <a:r>
              <a:rPr lang="es-CL" b="1" dirty="0">
                <a:solidFill>
                  <a:srgbClr val="FF0000"/>
                </a:solidFill>
              </a:rPr>
              <a:t>CONSIDERACIONES GENERALES</a:t>
            </a:r>
          </a:p>
        </p:txBody>
      </p:sp>
      <p:sp>
        <p:nvSpPr>
          <p:cNvPr id="3" name="Marcador de contenido 2"/>
          <p:cNvSpPr>
            <a:spLocks noGrp="1"/>
          </p:cNvSpPr>
          <p:nvPr>
            <p:ph idx="1"/>
          </p:nvPr>
        </p:nvSpPr>
        <p:spPr>
          <a:xfrm>
            <a:off x="838201" y="1825625"/>
            <a:ext cx="5150476" cy="4497902"/>
          </a:xfrm>
        </p:spPr>
        <p:txBody>
          <a:bodyPr>
            <a:normAutofit fontScale="70000" lnSpcReduction="20000"/>
          </a:bodyPr>
          <a:lstStyle/>
          <a:p>
            <a:r>
              <a:rPr lang="es-CL" dirty="0">
                <a:solidFill>
                  <a:srgbClr val="FF0000"/>
                </a:solidFill>
              </a:rPr>
              <a:t>FORMATO DE LA CLASE.</a:t>
            </a:r>
          </a:p>
          <a:p>
            <a:pPr>
              <a:buFontTx/>
              <a:buChar char="-"/>
            </a:pPr>
            <a:r>
              <a:rPr lang="es-CL" dirty="0"/>
              <a:t>El trabajo físico será de manera individual, se encuentra prohibido el desarrollo de actividades grupales y/o de contacto.</a:t>
            </a:r>
          </a:p>
          <a:p>
            <a:pPr>
              <a:buFontTx/>
              <a:buChar char="-"/>
            </a:pPr>
            <a:endParaRPr lang="es-CL" dirty="0"/>
          </a:p>
          <a:p>
            <a:pPr>
              <a:buFontTx/>
              <a:buChar char="-"/>
            </a:pPr>
            <a:r>
              <a:rPr lang="es-CL" dirty="0"/>
              <a:t>Se realizarán actividades físicas de baja y mediana intensidad, como por ejemplo, ejercicios de tipo anaeróbico, elasticidad, flexibilidad, fuerza localizada, </a:t>
            </a:r>
            <a:r>
              <a:rPr lang="es-CL" dirty="0" err="1"/>
              <a:t>etc</a:t>
            </a:r>
            <a:r>
              <a:rPr lang="es-CL" dirty="0"/>
              <a:t>, se evitara el trabajo cardiorrespiratorio intenso.</a:t>
            </a:r>
          </a:p>
          <a:p>
            <a:pPr>
              <a:buFontTx/>
              <a:buChar char="-"/>
            </a:pPr>
            <a:endParaRPr lang="es-CL" dirty="0"/>
          </a:p>
          <a:p>
            <a:pPr marL="0" indent="0">
              <a:buNone/>
            </a:pPr>
            <a:r>
              <a:rPr lang="es-CL" dirty="0"/>
              <a:t>-Se trabajara con los alumnos que asistan de manera presencial. Los alumnos que asistan online se les dejara la clase previamente grabada en la plataforma WIDMER EDUCA, la cual deben realizar en el horario que corresponda a la clase.</a:t>
            </a:r>
          </a:p>
        </p:txBody>
      </p:sp>
      <p:pic>
        <p:nvPicPr>
          <p:cNvPr id="8" name="Imagen 7"/>
          <p:cNvPicPr>
            <a:picLocks noChangeAspect="1"/>
          </p:cNvPicPr>
          <p:nvPr/>
        </p:nvPicPr>
        <p:blipFill>
          <a:blip r:embed="rId3"/>
          <a:stretch>
            <a:fillRect/>
          </a:stretch>
        </p:blipFill>
        <p:spPr>
          <a:xfrm>
            <a:off x="9384943" y="1472216"/>
            <a:ext cx="2590800" cy="2857500"/>
          </a:xfrm>
          <a:prstGeom prst="rect">
            <a:avLst/>
          </a:prstGeom>
        </p:spPr>
      </p:pic>
      <p:pic>
        <p:nvPicPr>
          <p:cNvPr id="9" name="Imagen 8"/>
          <p:cNvPicPr>
            <a:picLocks noChangeAspect="1"/>
          </p:cNvPicPr>
          <p:nvPr/>
        </p:nvPicPr>
        <p:blipFill>
          <a:blip r:embed="rId4"/>
          <a:stretch>
            <a:fillRect/>
          </a:stretch>
        </p:blipFill>
        <p:spPr>
          <a:xfrm>
            <a:off x="5988677" y="1825625"/>
            <a:ext cx="3063781" cy="1502804"/>
          </a:xfrm>
          <a:prstGeom prst="rect">
            <a:avLst/>
          </a:prstGeom>
        </p:spPr>
      </p:pic>
      <p:pic>
        <p:nvPicPr>
          <p:cNvPr id="10" name="Imagen 9"/>
          <p:cNvPicPr>
            <a:picLocks noChangeAspect="1"/>
          </p:cNvPicPr>
          <p:nvPr/>
        </p:nvPicPr>
        <p:blipFill>
          <a:blip r:embed="rId5"/>
          <a:stretch>
            <a:fillRect/>
          </a:stretch>
        </p:blipFill>
        <p:spPr>
          <a:xfrm>
            <a:off x="6715259" y="3835355"/>
            <a:ext cx="3810000" cy="2381250"/>
          </a:xfrm>
          <a:prstGeom prst="rect">
            <a:avLst/>
          </a:prstGeom>
        </p:spPr>
      </p:pic>
    </p:spTree>
    <p:extLst>
      <p:ext uri="{BB962C8B-B14F-4D97-AF65-F5344CB8AC3E}">
        <p14:creationId xmlns:p14="http://schemas.microsoft.com/office/powerpoint/2010/main" val="3419473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6372" cy="1236372"/>
          </a:xfrm>
          <a:prstGeom prst="rect">
            <a:avLst/>
          </a:prstGeom>
        </p:spPr>
      </p:pic>
      <p:sp>
        <p:nvSpPr>
          <p:cNvPr id="2" name="Título 1"/>
          <p:cNvSpPr>
            <a:spLocks noGrp="1"/>
          </p:cNvSpPr>
          <p:nvPr>
            <p:ph type="title"/>
          </p:nvPr>
        </p:nvSpPr>
        <p:spPr/>
        <p:txBody>
          <a:bodyPr/>
          <a:lstStyle/>
          <a:p>
            <a:pPr algn="ctr"/>
            <a:r>
              <a:rPr lang="es-CL" b="1" dirty="0">
                <a:solidFill>
                  <a:srgbClr val="FF0000"/>
                </a:solidFill>
              </a:rPr>
              <a:t>CONSIDERACIONES GENERALES</a:t>
            </a:r>
          </a:p>
        </p:txBody>
      </p:sp>
      <p:sp>
        <p:nvSpPr>
          <p:cNvPr id="3" name="Marcador de contenido 2"/>
          <p:cNvSpPr>
            <a:spLocks noGrp="1"/>
          </p:cNvSpPr>
          <p:nvPr>
            <p:ph idx="1"/>
          </p:nvPr>
        </p:nvSpPr>
        <p:spPr>
          <a:xfrm>
            <a:off x="838201" y="1825625"/>
            <a:ext cx="5150476" cy="4497902"/>
          </a:xfrm>
        </p:spPr>
        <p:txBody>
          <a:bodyPr>
            <a:normAutofit lnSpcReduction="10000"/>
          </a:bodyPr>
          <a:lstStyle/>
          <a:p>
            <a:r>
              <a:rPr lang="es-CL" dirty="0">
                <a:solidFill>
                  <a:srgbClr val="FF0000"/>
                </a:solidFill>
              </a:rPr>
              <a:t>USO DE IMPLEMENTOS EN CLASES.</a:t>
            </a:r>
          </a:p>
          <a:p>
            <a:endParaRPr lang="es-CL" dirty="0">
              <a:solidFill>
                <a:srgbClr val="FF0000"/>
              </a:solidFill>
            </a:endParaRPr>
          </a:p>
          <a:p>
            <a:r>
              <a:rPr lang="es-CL" dirty="0">
                <a:solidFill>
                  <a:schemeClr val="tx2"/>
                </a:solidFill>
              </a:rPr>
              <a:t>Si el docente requiere del uso de algún elemento para utilizar en clase (botellas plásticas, cuerda para salto, pelota), este debe ser de traído por el alumno o alumna y usarlo de manera exclusiva. Esta estrictamente </a:t>
            </a:r>
            <a:r>
              <a:rPr lang="es-CL" dirty="0">
                <a:solidFill>
                  <a:srgbClr val="FF0000"/>
                </a:solidFill>
              </a:rPr>
              <a:t>PROHIBIDO</a:t>
            </a:r>
            <a:r>
              <a:rPr lang="es-CL" dirty="0">
                <a:solidFill>
                  <a:schemeClr val="tx2"/>
                </a:solidFill>
              </a:rPr>
              <a:t> compartir estos elementos.</a:t>
            </a:r>
          </a:p>
        </p:txBody>
      </p:sp>
      <p:pic>
        <p:nvPicPr>
          <p:cNvPr id="6" name="Imagen 5"/>
          <p:cNvPicPr>
            <a:picLocks noChangeAspect="1"/>
          </p:cNvPicPr>
          <p:nvPr/>
        </p:nvPicPr>
        <p:blipFill>
          <a:blip r:embed="rId3"/>
          <a:stretch>
            <a:fillRect/>
          </a:stretch>
        </p:blipFill>
        <p:spPr>
          <a:xfrm>
            <a:off x="6259399" y="1690688"/>
            <a:ext cx="2666979" cy="2585098"/>
          </a:xfrm>
          <a:prstGeom prst="rect">
            <a:avLst/>
          </a:prstGeom>
        </p:spPr>
      </p:pic>
      <p:pic>
        <p:nvPicPr>
          <p:cNvPr id="7" name="Imagen 6"/>
          <p:cNvPicPr>
            <a:picLocks noChangeAspect="1"/>
          </p:cNvPicPr>
          <p:nvPr/>
        </p:nvPicPr>
        <p:blipFill>
          <a:blip r:embed="rId4"/>
          <a:stretch>
            <a:fillRect/>
          </a:stretch>
        </p:blipFill>
        <p:spPr>
          <a:xfrm>
            <a:off x="8308494" y="1690688"/>
            <a:ext cx="3875754" cy="2585098"/>
          </a:xfrm>
          <a:prstGeom prst="rect">
            <a:avLst/>
          </a:prstGeom>
        </p:spPr>
      </p:pic>
    </p:spTree>
    <p:extLst>
      <p:ext uri="{BB962C8B-B14F-4D97-AF65-F5344CB8AC3E}">
        <p14:creationId xmlns:p14="http://schemas.microsoft.com/office/powerpoint/2010/main" val="162029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6372" cy="1236372"/>
          </a:xfrm>
          <a:prstGeom prst="rect">
            <a:avLst/>
          </a:prstGeom>
        </p:spPr>
      </p:pic>
      <p:sp>
        <p:nvSpPr>
          <p:cNvPr id="2" name="Título 1"/>
          <p:cNvSpPr>
            <a:spLocks noGrp="1"/>
          </p:cNvSpPr>
          <p:nvPr>
            <p:ph type="title"/>
          </p:nvPr>
        </p:nvSpPr>
        <p:spPr/>
        <p:txBody>
          <a:bodyPr/>
          <a:lstStyle/>
          <a:p>
            <a:pPr algn="ctr"/>
            <a:r>
              <a:rPr lang="es-CL" b="1" dirty="0">
                <a:solidFill>
                  <a:srgbClr val="FF0000"/>
                </a:solidFill>
              </a:rPr>
              <a:t>CONSIDERACIONES GENERALES</a:t>
            </a:r>
          </a:p>
        </p:txBody>
      </p:sp>
      <p:sp>
        <p:nvSpPr>
          <p:cNvPr id="3" name="Marcador de contenido 2"/>
          <p:cNvSpPr>
            <a:spLocks noGrp="1"/>
          </p:cNvSpPr>
          <p:nvPr>
            <p:ph idx="1"/>
          </p:nvPr>
        </p:nvSpPr>
        <p:spPr>
          <a:xfrm>
            <a:off x="838201" y="1825625"/>
            <a:ext cx="5150476" cy="4497902"/>
          </a:xfrm>
        </p:spPr>
        <p:txBody>
          <a:bodyPr>
            <a:normAutofit fontScale="92500" lnSpcReduction="20000"/>
          </a:bodyPr>
          <a:lstStyle/>
          <a:p>
            <a:r>
              <a:rPr lang="es-CL" dirty="0">
                <a:solidFill>
                  <a:srgbClr val="FF0000"/>
                </a:solidFill>
              </a:rPr>
              <a:t>MEDIDAS SANITARIAS GENERALES</a:t>
            </a:r>
          </a:p>
          <a:p>
            <a:r>
              <a:rPr lang="es-CL" dirty="0"/>
              <a:t>Lavado de manos constante.</a:t>
            </a:r>
          </a:p>
          <a:p>
            <a:r>
              <a:rPr lang="es-CL" dirty="0"/>
              <a:t>Uso de dispensadores de alcohol gel localizados en el colegio</a:t>
            </a:r>
          </a:p>
          <a:p>
            <a:r>
              <a:rPr lang="es-CL" dirty="0"/>
              <a:t>Se debe respetar el aforo establecido para el uso de camarines y baños.</a:t>
            </a:r>
          </a:p>
          <a:p>
            <a:r>
              <a:rPr lang="es-CL" dirty="0"/>
              <a:t>Queda </a:t>
            </a:r>
            <a:r>
              <a:rPr lang="es-CL" dirty="0">
                <a:solidFill>
                  <a:srgbClr val="FF0000"/>
                </a:solidFill>
              </a:rPr>
              <a:t>PROHIBIDO</a:t>
            </a:r>
            <a:r>
              <a:rPr lang="es-CL" dirty="0"/>
              <a:t> compartir útiles de aseo, toalla, ropa.</a:t>
            </a:r>
          </a:p>
          <a:p>
            <a:r>
              <a:rPr lang="es-CL"/>
              <a:t>Se deberá </a:t>
            </a:r>
            <a:r>
              <a:rPr lang="es-CL" dirty="0"/>
              <a:t>tener una botella individual para tomar agua, esta </a:t>
            </a:r>
            <a:r>
              <a:rPr lang="es-CL"/>
              <a:t>no debe </a:t>
            </a:r>
            <a:r>
              <a:rPr lang="es-CL" dirty="0"/>
              <a:t>compartirse y en lo posible marcada con nombre.</a:t>
            </a:r>
          </a:p>
          <a:p>
            <a:endParaRPr lang="es-CL" dirty="0"/>
          </a:p>
        </p:txBody>
      </p:sp>
      <p:pic>
        <p:nvPicPr>
          <p:cNvPr id="5" name="Imagen 4"/>
          <p:cNvPicPr>
            <a:picLocks noChangeAspect="1"/>
          </p:cNvPicPr>
          <p:nvPr/>
        </p:nvPicPr>
        <p:blipFill>
          <a:blip r:embed="rId3"/>
          <a:stretch>
            <a:fillRect/>
          </a:stretch>
        </p:blipFill>
        <p:spPr>
          <a:xfrm>
            <a:off x="6518991" y="1519706"/>
            <a:ext cx="2691684" cy="1552788"/>
          </a:xfrm>
          <a:prstGeom prst="rect">
            <a:avLst/>
          </a:prstGeom>
        </p:spPr>
      </p:pic>
      <p:pic>
        <p:nvPicPr>
          <p:cNvPr id="8" name="Imagen 7"/>
          <p:cNvPicPr>
            <a:picLocks noChangeAspect="1"/>
          </p:cNvPicPr>
          <p:nvPr/>
        </p:nvPicPr>
        <p:blipFill>
          <a:blip r:embed="rId4"/>
          <a:stretch>
            <a:fillRect/>
          </a:stretch>
        </p:blipFill>
        <p:spPr>
          <a:xfrm>
            <a:off x="9583558" y="1027906"/>
            <a:ext cx="2143125" cy="2143125"/>
          </a:xfrm>
          <a:prstGeom prst="rect">
            <a:avLst/>
          </a:prstGeom>
        </p:spPr>
      </p:pic>
      <p:pic>
        <p:nvPicPr>
          <p:cNvPr id="9" name="Imagen 8"/>
          <p:cNvPicPr>
            <a:picLocks noChangeAspect="1"/>
          </p:cNvPicPr>
          <p:nvPr/>
        </p:nvPicPr>
        <p:blipFill>
          <a:blip r:embed="rId5"/>
          <a:stretch>
            <a:fillRect/>
          </a:stretch>
        </p:blipFill>
        <p:spPr>
          <a:xfrm>
            <a:off x="6518991" y="3505858"/>
            <a:ext cx="1816840" cy="2569012"/>
          </a:xfrm>
          <a:prstGeom prst="rect">
            <a:avLst/>
          </a:prstGeom>
        </p:spPr>
      </p:pic>
      <p:pic>
        <p:nvPicPr>
          <p:cNvPr id="11" name="Imagen 10"/>
          <p:cNvPicPr>
            <a:picLocks noChangeAspect="1"/>
          </p:cNvPicPr>
          <p:nvPr/>
        </p:nvPicPr>
        <p:blipFill>
          <a:blip r:embed="rId6"/>
          <a:stretch>
            <a:fillRect/>
          </a:stretch>
        </p:blipFill>
        <p:spPr>
          <a:xfrm>
            <a:off x="8426841" y="3505858"/>
            <a:ext cx="3576269" cy="1877541"/>
          </a:xfrm>
          <a:prstGeom prst="rect">
            <a:avLst/>
          </a:prstGeom>
        </p:spPr>
      </p:pic>
    </p:spTree>
    <p:extLst>
      <p:ext uri="{BB962C8B-B14F-4D97-AF65-F5344CB8AC3E}">
        <p14:creationId xmlns:p14="http://schemas.microsoft.com/office/powerpoint/2010/main" val="372989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6372" cy="1236372"/>
          </a:xfrm>
          <a:prstGeom prst="rect">
            <a:avLst/>
          </a:prstGeom>
        </p:spPr>
      </p:pic>
      <p:sp>
        <p:nvSpPr>
          <p:cNvPr id="2" name="Título 1"/>
          <p:cNvSpPr>
            <a:spLocks noGrp="1"/>
          </p:cNvSpPr>
          <p:nvPr>
            <p:ph type="title"/>
          </p:nvPr>
        </p:nvSpPr>
        <p:spPr/>
        <p:txBody>
          <a:bodyPr/>
          <a:lstStyle/>
          <a:p>
            <a:pPr algn="ctr"/>
            <a:r>
              <a:rPr lang="es-CL" b="1" dirty="0">
                <a:solidFill>
                  <a:srgbClr val="FF0000"/>
                </a:solidFill>
              </a:rPr>
              <a:t>CONSIDERACIONES GENERALES</a:t>
            </a:r>
          </a:p>
        </p:txBody>
      </p:sp>
      <p:sp>
        <p:nvSpPr>
          <p:cNvPr id="3" name="Marcador de contenido 2"/>
          <p:cNvSpPr>
            <a:spLocks noGrp="1"/>
          </p:cNvSpPr>
          <p:nvPr>
            <p:ph idx="1"/>
          </p:nvPr>
        </p:nvSpPr>
        <p:spPr>
          <a:xfrm>
            <a:off x="838201" y="1825625"/>
            <a:ext cx="5150476" cy="4497902"/>
          </a:xfrm>
        </p:spPr>
        <p:txBody>
          <a:bodyPr>
            <a:normAutofit fontScale="92500" lnSpcReduction="20000"/>
          </a:bodyPr>
          <a:lstStyle/>
          <a:p>
            <a:pPr>
              <a:buFontTx/>
              <a:buChar char="-"/>
            </a:pPr>
            <a:r>
              <a:rPr lang="es-CL" dirty="0">
                <a:solidFill>
                  <a:srgbClr val="FF0000"/>
                </a:solidFill>
              </a:rPr>
              <a:t>USO DEL UNIFORME.</a:t>
            </a:r>
          </a:p>
          <a:p>
            <a:pPr>
              <a:buFontTx/>
              <a:buChar char="-"/>
            </a:pPr>
            <a:endParaRPr lang="es-CL" dirty="0">
              <a:solidFill>
                <a:srgbClr val="FF0000"/>
              </a:solidFill>
            </a:endParaRPr>
          </a:p>
          <a:p>
            <a:pPr>
              <a:buFontTx/>
              <a:buChar char="-"/>
            </a:pPr>
            <a:r>
              <a:rPr lang="es-CL" dirty="0"/>
              <a:t>Los y las estudiantes deben usar el buzo del colegio, de no contar con el, pueden utilizar pantalones de buzo, short o calzas largas (hasta los tobillos) de color negro o azul. La polera puede ser blanca, ploma o azul, evitando el uso de camisetas de futbol y poleras sin mangas o petos.</a:t>
            </a:r>
          </a:p>
          <a:p>
            <a:pPr>
              <a:buFontTx/>
              <a:buChar char="-"/>
            </a:pPr>
            <a:r>
              <a:rPr lang="es-CL" dirty="0"/>
              <a:t>Esta vestimenta alternativa debe usarse exclusivamente en clases de educación física.</a:t>
            </a:r>
          </a:p>
        </p:txBody>
      </p:sp>
      <p:pic>
        <p:nvPicPr>
          <p:cNvPr id="6" name="Imagen 5"/>
          <p:cNvPicPr>
            <a:picLocks noChangeAspect="1"/>
          </p:cNvPicPr>
          <p:nvPr/>
        </p:nvPicPr>
        <p:blipFill>
          <a:blip r:embed="rId3"/>
          <a:stretch>
            <a:fillRect/>
          </a:stretch>
        </p:blipFill>
        <p:spPr>
          <a:xfrm>
            <a:off x="6096000" y="1343896"/>
            <a:ext cx="2047875" cy="2238375"/>
          </a:xfrm>
          <a:prstGeom prst="rect">
            <a:avLst/>
          </a:prstGeom>
        </p:spPr>
      </p:pic>
      <p:pic>
        <p:nvPicPr>
          <p:cNvPr id="7" name="Imagen 6"/>
          <p:cNvPicPr>
            <a:picLocks noChangeAspect="1"/>
          </p:cNvPicPr>
          <p:nvPr/>
        </p:nvPicPr>
        <p:blipFill>
          <a:blip r:embed="rId4"/>
          <a:stretch>
            <a:fillRect/>
          </a:stretch>
        </p:blipFill>
        <p:spPr>
          <a:xfrm>
            <a:off x="8251198" y="1343896"/>
            <a:ext cx="1676621" cy="2238375"/>
          </a:xfrm>
          <a:prstGeom prst="rect">
            <a:avLst/>
          </a:prstGeom>
        </p:spPr>
      </p:pic>
      <p:pic>
        <p:nvPicPr>
          <p:cNvPr id="11" name="Imagen 10"/>
          <p:cNvPicPr>
            <a:picLocks noChangeAspect="1"/>
          </p:cNvPicPr>
          <p:nvPr/>
        </p:nvPicPr>
        <p:blipFill>
          <a:blip r:embed="rId5"/>
          <a:stretch>
            <a:fillRect/>
          </a:stretch>
        </p:blipFill>
        <p:spPr>
          <a:xfrm>
            <a:off x="10290066" y="1343896"/>
            <a:ext cx="1497676" cy="2238375"/>
          </a:xfrm>
          <a:prstGeom prst="rect">
            <a:avLst/>
          </a:prstGeom>
        </p:spPr>
      </p:pic>
      <p:pic>
        <p:nvPicPr>
          <p:cNvPr id="12" name="Imagen 11"/>
          <p:cNvPicPr>
            <a:picLocks noChangeAspect="1"/>
          </p:cNvPicPr>
          <p:nvPr/>
        </p:nvPicPr>
        <p:blipFill>
          <a:blip r:embed="rId6"/>
          <a:stretch>
            <a:fillRect/>
          </a:stretch>
        </p:blipFill>
        <p:spPr>
          <a:xfrm>
            <a:off x="5859888" y="3824748"/>
            <a:ext cx="2105681" cy="2105681"/>
          </a:xfrm>
          <a:prstGeom prst="rect">
            <a:avLst/>
          </a:prstGeom>
        </p:spPr>
      </p:pic>
      <p:pic>
        <p:nvPicPr>
          <p:cNvPr id="13" name="Imagen 12"/>
          <p:cNvPicPr>
            <a:picLocks noChangeAspect="1"/>
          </p:cNvPicPr>
          <p:nvPr/>
        </p:nvPicPr>
        <p:blipFill>
          <a:blip r:embed="rId7"/>
          <a:stretch>
            <a:fillRect/>
          </a:stretch>
        </p:blipFill>
        <p:spPr>
          <a:xfrm>
            <a:off x="8251198" y="4014779"/>
            <a:ext cx="1559544" cy="2259153"/>
          </a:xfrm>
          <a:prstGeom prst="rect">
            <a:avLst/>
          </a:prstGeom>
        </p:spPr>
      </p:pic>
      <p:pic>
        <p:nvPicPr>
          <p:cNvPr id="14" name="Imagen 13"/>
          <p:cNvPicPr>
            <a:picLocks noChangeAspect="1"/>
          </p:cNvPicPr>
          <p:nvPr/>
        </p:nvPicPr>
        <p:blipFill>
          <a:blip r:embed="rId8"/>
          <a:stretch>
            <a:fillRect/>
          </a:stretch>
        </p:blipFill>
        <p:spPr>
          <a:xfrm>
            <a:off x="9942977" y="4081237"/>
            <a:ext cx="1849192" cy="1849192"/>
          </a:xfrm>
          <a:prstGeom prst="rect">
            <a:avLst/>
          </a:prstGeom>
        </p:spPr>
      </p:pic>
    </p:spTree>
    <p:extLst>
      <p:ext uri="{BB962C8B-B14F-4D97-AF65-F5344CB8AC3E}">
        <p14:creationId xmlns:p14="http://schemas.microsoft.com/office/powerpoint/2010/main" val="26557701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501</Words>
  <Application>Microsoft Office PowerPoint</Application>
  <PresentationFormat>Panorámica</PresentationFormat>
  <Paragraphs>40</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ORIENTACIONES Y CONSIDERACIONES PARA LA ACTIVIDAD FISICA ESCOLAR EN PANDEMIA AÑO ESCOLAR 2021 CEAW</vt:lpstr>
      <vt:lpstr>OBJETIVO GENERAL</vt:lpstr>
      <vt:lpstr>OBJETIVOS ESPECIFICOS</vt:lpstr>
      <vt:lpstr>CONSIDERACIONES GENERALES</vt:lpstr>
      <vt:lpstr>CONSIDERACIONES GENERALES</vt:lpstr>
      <vt:lpstr>CONSIDERACIONES GENERALES</vt:lpstr>
      <vt:lpstr>CONSIDERACIONES GENERALES</vt:lpstr>
      <vt:lpstr>CONSIDERACIONES GENERALES</vt:lpstr>
      <vt:lpstr>CONSIDERACIONES GENERALES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ORINTACIONES Y CONSIDERACIONES PARA LA ACTIVIDAD FISICA ESCOLAR EN PANDEMIA AÑO ESCOLAR 2021 CEAW</dc:title>
  <dc:creator>Cuenta Microsoft</dc:creator>
  <cp:lastModifiedBy>utpwidmer@outlook.com</cp:lastModifiedBy>
  <cp:revision>18</cp:revision>
  <dcterms:created xsi:type="dcterms:W3CDTF">2021-09-30T00:53:56Z</dcterms:created>
  <dcterms:modified xsi:type="dcterms:W3CDTF">2021-10-05T12:50:19Z</dcterms:modified>
</cp:coreProperties>
</file>